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5" r:id="rId4"/>
    <p:sldId id="258" r:id="rId5"/>
    <p:sldId id="271" r:id="rId6"/>
    <p:sldId id="273" r:id="rId7"/>
    <p:sldId id="259" r:id="rId8"/>
    <p:sldId id="261" r:id="rId9"/>
    <p:sldId id="262" r:id="rId10"/>
    <p:sldId id="277" r:id="rId11"/>
    <p:sldId id="263" r:id="rId12"/>
    <p:sldId id="265" r:id="rId13"/>
    <p:sldId id="264" r:id="rId14"/>
    <p:sldId id="276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A514D-7C2D-4826-B512-F911464C2632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7A35C-3638-43A6-8105-AAC87BD3DD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19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B9CAB9-7625-4C8D-A7C4-6740D4E47353}" type="slidenum">
              <a:rPr lang="en-GB" altLang="it-IT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it-IT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03F5A-8308-441F-BE47-B0900F7848DE}" type="slidenum">
              <a:rPr lang="en-GB" altLang="it-IT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03F5A-8308-441F-BE47-B0900F7848DE}" type="slidenum">
              <a:rPr lang="en-GB" altLang="it-IT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03F5A-8308-441F-BE47-B0900F7848DE}" type="slidenum">
              <a:rPr lang="en-GB" altLang="it-IT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B9CAB9-7625-4C8D-A7C4-6740D4E47353}" type="slidenum">
              <a:rPr lang="en-GB" altLang="it-IT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it-IT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03F5A-8308-441F-BE47-B0900F7848DE}" type="slidenum">
              <a:rPr lang="en-GB" altLang="it-IT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03F5A-8308-441F-BE47-B0900F7848DE}" type="slidenum">
              <a:rPr lang="en-GB" altLang="it-IT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03F5A-8308-441F-BE47-B0900F7848DE}" type="slidenum">
              <a:rPr lang="en-GB" altLang="it-IT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03F5A-8308-441F-BE47-B0900F7848DE}" type="slidenum">
              <a:rPr lang="en-GB" altLang="it-IT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03F5A-8308-441F-BE47-B0900F7848DE}" type="slidenum">
              <a:rPr lang="en-GB" altLang="it-IT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03F5A-8308-441F-BE47-B0900F7848DE}" type="slidenum">
              <a:rPr lang="en-GB" altLang="it-IT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03F5A-8308-441F-BE47-B0900F7848DE}" type="slidenum">
              <a:rPr lang="en-GB" altLang="it-IT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475" indent="-288925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72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083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4388" indent="-230188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415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87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59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188" indent="-230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03F5A-8308-441F-BE47-B0900F7848DE}" type="slidenum">
              <a:rPr lang="en-GB" altLang="it-IT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</a:t>
            </a:r>
            <a:r>
              <a:rPr lang="it-IT" altLang="it-IT" sz="2400" b="1" i="1" dirty="0" smtClean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/>
          <p:nvPr/>
        </p:nvPicPr>
        <p:blipFill rotWithShape="1">
          <a:blip r:embed="rId4"/>
          <a:srcRect l="41117" t="32084" r="41587" b="17412"/>
          <a:stretch/>
        </p:blipFill>
        <p:spPr bwMode="auto">
          <a:xfrm>
            <a:off x="3358432" y="1340768"/>
            <a:ext cx="2365696" cy="4051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55172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Conferenza stampa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594928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Catania, 23 febbraio 2016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0113" y="4797425"/>
            <a:ext cx="615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000" i="1" dirty="0"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</a:t>
            </a:r>
            <a:r>
              <a:rPr lang="it-IT" altLang="it-IT" sz="2400" b="1" i="1" dirty="0" smtClean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52227" y="1190462"/>
            <a:ext cx="777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Riscontri 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investigativi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36911" y="1987301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GOLEM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nell’anno 2007, i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PICCOLO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sempre tramite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SANTAPAOLA Angelo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AIELLO Vincenzo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volevano stabilire un contatto con l’assetto imprenditoriale, impegnato in lavori presso lo 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scalo aeroportuale di Palermo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20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PATRIA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nell’anno 2008, la TECNIS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impegnata in lavori lungo la "Corleonese-Agrigentina", ha affidato uno dei sub appalti ad impresa facente capo alla famiglia ALOISIO, vicina a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PROVENZANO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Ciò è avvenuto a richiesta dei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PICCOLO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soggetti le cui attività criminali sono risultate agevolate sono: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CAMPANELLA Carlo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uomo d’onore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famiglia mafiosa di Catania,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Picanello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AIELLO Vincenzo Maria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uomo d’onore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rappresentante provinciale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della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famiglia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catanese di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nostra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 2006 al 2009;</a:t>
            </a:r>
          </a:p>
          <a:p>
            <a:pPr algn="just"/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0113" y="4797425"/>
            <a:ext cx="615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000" i="1" dirty="0"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</a:t>
            </a:r>
            <a:r>
              <a:rPr lang="it-IT" altLang="it-IT" sz="2400" b="1" i="1" dirty="0" smtClean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628800"/>
            <a:ext cx="871296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BISOGNANO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Carmelo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esponente apicale della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famiglia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nostra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Barcellona Pozzo 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Gotto;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PICCOLO Salvatore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uomo d’onore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capo del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mandamento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Palermo San Lorenzo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 Rosario Salvatore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uomo d’onore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reggente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mandamento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Corleone;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TRIPOTO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Rosario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uomo d’onore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Picanello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SANTAPAOLA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uomo d’onore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reggente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della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famiglia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catanese di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nostra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metà del 2004 al 26 settembre del 2007 (data del suo omicidio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it-IT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condotta del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l’assetto societario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oltre che a rimpinguarne le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casse,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consentito agli esponenti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nostra catanese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governare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qualche modo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l’indotto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ottenendo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 appalti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forniture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imprese vicine alla organizzazione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mafiosa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infiltrare il settore delle commesse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pubbliche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accrescere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proprio potere e prestigio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presso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famiglie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palermitane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52227" y="1052736"/>
            <a:ext cx="777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Riscontri investigativi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0113" y="4797425"/>
            <a:ext cx="615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000" i="1" dirty="0"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</a:t>
            </a:r>
            <a:r>
              <a:rPr lang="it-IT" altLang="it-IT" sz="2400" b="1" i="1" dirty="0" smtClean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196752"/>
            <a:ext cx="777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Operazione «IBLIS»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5" b="43047"/>
          <a:stretch/>
        </p:blipFill>
        <p:spPr bwMode="auto">
          <a:xfrm>
            <a:off x="259009" y="3429000"/>
            <a:ext cx="4104000" cy="255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0" b="52346"/>
          <a:stretch/>
        </p:blipFill>
        <p:spPr bwMode="auto">
          <a:xfrm>
            <a:off x="4666468" y="3429000"/>
            <a:ext cx="4032000" cy="25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39672" y="207117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Catania, 5 e 13 aprile 2007: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Incontro tra AIELLO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Alfio Maria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fratello 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Vincenzo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BOSCO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GIUDICE Concetto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Albino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</a:t>
            </a:r>
            <a:r>
              <a:rPr lang="it-IT" altLang="it-IT" sz="2400" b="1" i="1" dirty="0" smtClean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00113" y="1052736"/>
            <a:ext cx="777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Operazione «GOLEM»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76163" y="1690011"/>
            <a:ext cx="813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Particolare del </a:t>
            </a:r>
            <a:r>
              <a:rPr lang="it-I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izzino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rinvenuto all’interno del covo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LO PICCOLO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contenente riferimenti alla COGIP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srl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impegnata in lavori presso lo scalo aeroportuale di Palermo – Punta Raisi.  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07365"/>
            <a:ext cx="570217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74580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8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</a:t>
            </a:r>
            <a:r>
              <a:rPr lang="it-IT" altLang="it-IT" sz="2400" b="1" i="1" dirty="0" smtClean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/>
          <p:nvPr/>
        </p:nvPicPr>
        <p:blipFill rotWithShape="1">
          <a:blip r:embed="rId4"/>
          <a:srcRect l="41117" t="32084" r="41587" b="17412"/>
          <a:stretch/>
        </p:blipFill>
        <p:spPr bwMode="auto">
          <a:xfrm>
            <a:off x="3358432" y="1340768"/>
            <a:ext cx="2365696" cy="4051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0" y="55172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38122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0113" y="4797425"/>
            <a:ext cx="615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000" i="1" dirty="0"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</a:t>
            </a:r>
            <a:r>
              <a:rPr lang="it-IT" altLang="it-IT" sz="2400" b="1" i="1" dirty="0" smtClean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31640" y="119675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Esecuzione 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Misura </a:t>
            </a:r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Prevenzione Patrimoniale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84" y="1821192"/>
            <a:ext cx="4212000" cy="36960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528" y="1772816"/>
            <a:ext cx="41044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tribunale di Catania - Sezione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Misure di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Prevenzione,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richiesta della locale DDA, che ha coordinato le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indagini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provvedimento n. 194/15 RSS e 1/16 R. </a:t>
            </a:r>
            <a:r>
              <a:rPr lang="it-IT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del 12.2.2016, ha disposto l’</a:t>
            </a:r>
            <a:r>
              <a: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amministrazione giudiziaria</a:t>
            </a:r>
            <a:r>
              <a:rPr lang="it-IT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società: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TECNIS</a:t>
            </a:r>
            <a:r>
              <a:rPr lang="it-IT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ARTEMIS</a:t>
            </a:r>
            <a:r>
              <a:rPr lang="it-IT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COGIP </a:t>
            </a:r>
            <a:r>
              <a: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HOLDING </a:t>
            </a:r>
            <a:r>
              <a:rPr lang="it-IT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Srl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nonché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sequestro delle relative quote ed </a:t>
            </a:r>
            <a:r>
              <a:rPr lang="it-IT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azioni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valore: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quote ed azioni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ammonta a € </a:t>
            </a:r>
            <a:r>
              <a:rPr lang="it-IT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250.000.000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complessi aziendali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pari a € </a:t>
            </a:r>
            <a:r>
              <a:rPr lang="it-IT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1.259.209.385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5952751"/>
            <a:ext cx="858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in corso le relative attività da parte dei Carabinieri del ROS e del Comando Provinciale di </a:t>
            </a:r>
            <a:r>
              <a:rPr lang="it-IT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Catania.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</a:t>
            </a:r>
            <a:r>
              <a:rPr lang="it-IT" altLang="it-IT" sz="2400" b="1" i="1" dirty="0" smtClean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31640" y="119675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 e fine del provvedimento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2544" y="1916832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provvedimento: </a:t>
            </a:r>
            <a:endParaRPr lang="it-IT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previsto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dall’art. 34 D.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n. 159/11 (Codice Antimafia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it-IT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adottato quando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siano acquisiti elementi che facciano ritenere che </a:t>
            </a:r>
            <a:r>
              <a:rPr lang="it-IT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un’attività imprenditoriale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asservita agli interessi di persone inserite in associazioni per delinquere di stampo </a:t>
            </a:r>
            <a:r>
              <a:rPr lang="it-IT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mafioso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it-IT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previsto la nomina di un </a:t>
            </a:r>
            <a:r>
              <a:rPr lang="it-IT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amministratore giudiziario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 Prof. RUPERTO, che sostituirà gli Amministratori degli assetti societari per un periodo di mesi 6 - ulteriormente rinnovabile - </a:t>
            </a:r>
            <a:r>
              <a:rPr lang="it-IT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fine di risanarli e reimmetterli nel mercato, in modo che possano operare nel rispetto delle regole ed al riparo da interventi della criminalità organizzata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it-IT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Distretto del Tribunale di Catania,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oggi,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l’istituto non è stato mai applicato con riferimento ad assetti societari di tale rilevanza sia per numero di dipendenti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numero ed importanza degli appalti in corso d’esecuzione.</a:t>
            </a:r>
          </a:p>
        </p:txBody>
      </p:sp>
    </p:spTree>
    <p:extLst>
      <p:ext uri="{BB962C8B-B14F-4D97-AF65-F5344CB8AC3E}">
        <p14:creationId xmlns:p14="http://schemas.microsoft.com/office/powerpoint/2010/main" val="32632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0113" y="4797425"/>
            <a:ext cx="615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000" i="1" dirty="0"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</a:t>
            </a:r>
            <a:r>
              <a:rPr lang="it-IT" altLang="it-IT" sz="2400" b="1" i="1" dirty="0" smtClean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1196751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Assetti societari colpiti dal provvedimento: </a:t>
            </a:r>
            <a:r>
              <a:rPr lang="it-IT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TECNIS S.p.A.</a:t>
            </a:r>
          </a:p>
          <a:p>
            <a:pPr algn="ctr"/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saac.guidasicilia.it/foto/news/lavoro/tecnis_spa_logo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55614"/>
            <a:ext cx="261937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76401" y="2034287"/>
            <a:ext cx="5328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sociale di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32.000.000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ripartito in egual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misura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COGIP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Holding </a:t>
            </a:r>
            <a:r>
              <a:rPr lang="it-IT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srl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ARTEMIS </a:t>
            </a:r>
            <a:r>
              <a:rPr lang="it-IT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(rispettivamente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riconducibili a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COSTANZO Francesco Domenico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da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BOSCO LO GIUDICE Concetto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Albino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produzione dichiarato di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335.743.850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ricavi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 ad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354.605.968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complessivo stimato in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460.644.675*</a:t>
            </a:r>
            <a:endParaRPr lang="it-IT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63505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*Fonte: bilancio di esercizio al 31.12.2014</a:t>
            </a:r>
            <a:endParaRPr lang="it-IT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0113" y="4797425"/>
            <a:ext cx="615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000" i="1" dirty="0"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62880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 in tutti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settori dell'ingegneria civile, idraulica, dei trasporti, dell'ambiente e del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territorio e vanta,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31 dicembre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2014,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portafoglio ordini complessivo pari a 2,9 miliardi di euro di cui 1,5 miliardi di euro di </a:t>
            </a:r>
            <a:r>
              <a:rPr lang="it-IT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lavori </a:t>
            </a:r>
            <a:r>
              <a:rPr lang="it-IT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ancora in stato di </a:t>
            </a:r>
            <a:r>
              <a:rPr lang="it-IT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esecuzione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66529" y="108583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Assetti societari colpiti dal provvedimento: </a:t>
            </a:r>
            <a:r>
              <a:rPr lang="it-IT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TECNIS S.p.A.</a:t>
            </a:r>
          </a:p>
          <a:p>
            <a:pPr algn="ctr"/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44616" y="2708920"/>
            <a:ext cx="4491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Principali commesse </a:t>
            </a:r>
            <a:r>
              <a:rPr lang="it-IT" sz="1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Distretto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Ospedale San Marco di Catania;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Darsena di Catania;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Riqualifica strutturale e funzionale della pista di volo dell'aeroporto di Catania;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Porto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Giardini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Naxos;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Lavori di ammodernamento SS 284 – Bronte;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Porto turistico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Marina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Ragusa;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Ristrutturazione del canale Cavazzini – Catania;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Metropolitana di Catania;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Interporto Catania Polo Logistico;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Strada di collegamento Catania – Ragusa. 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partecipazioni </a:t>
            </a:r>
            <a:r>
              <a:rPr lang="it-IT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imprese controllate con sede in Brasile, Emirati Arabi, Libia, Nigeria, Romania, Sudan e </a:t>
            </a:r>
            <a:r>
              <a:rPr lang="it-IT" sz="1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Tunisia</a:t>
            </a:r>
            <a:r>
              <a:rPr lang="it-IT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magine 14"/>
          <p:cNvPicPr/>
          <p:nvPr/>
        </p:nvPicPr>
        <p:blipFill rotWithShape="1">
          <a:blip r:embed="rId3"/>
          <a:srcRect l="25673" t="50763" r="40000" b="19318"/>
          <a:stretch/>
        </p:blipFill>
        <p:spPr bwMode="auto">
          <a:xfrm>
            <a:off x="244961" y="2708920"/>
            <a:ext cx="4083222" cy="316835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07504" y="63505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*Fonte: bilancio di esercizio al 31.12.2014</a:t>
            </a:r>
            <a:endParaRPr lang="it-IT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0113" y="4797425"/>
            <a:ext cx="615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000" i="1" dirty="0"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</a:t>
            </a:r>
            <a:r>
              <a:rPr lang="it-IT" altLang="it-IT" sz="2400" b="1" i="1" dirty="0" smtClean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793656"/>
            <a:ext cx="5904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 a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150.000.000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ripartito tra 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 </a:t>
            </a:r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srl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 l’80 %.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quote della HORIZON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interamente detenute da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COSTANZO Francesco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Domenico), 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COSTANZO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Francesco 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(18 %), 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COSTANZO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Giuseppe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MACCARRONE 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Giuseppe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 rimanenti)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titolari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diritto di usufrutto,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detenute in nuda proprietà dal figlio COSTANZO Francesco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Domenico; </a:t>
            </a:r>
          </a:p>
          <a:p>
            <a:pPr algn="just"/>
            <a:endParaRPr lang="it-IT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costituita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realizzare la </a:t>
            </a:r>
            <a:r>
              <a:rPr lang="it-IT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massima sinergia operativa tra le società appartenenti al gruppo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(gestione di partecipazioni e immobili, gestione finanziaria accentrata, erogazione di servizi di consulenza e direzione e coordinamento nei confronti delle società controllate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complessivo della società è di 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it-I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728.564.710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 </a:t>
            </a:r>
            <a:endParaRPr lang="it-IT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 descr="http://www.cogip.it/images/pdf/organigramma-holdin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r="72324" b="69742"/>
          <a:stretch/>
        </p:blipFill>
        <p:spPr bwMode="auto">
          <a:xfrm>
            <a:off x="6732240" y="1793656"/>
            <a:ext cx="2088000" cy="20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07504" y="1196751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Assetti societari colpiti dal provvedimento: </a:t>
            </a:r>
            <a:r>
              <a:rPr lang="it-IT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COGIP HOLDING S.r.l.</a:t>
            </a:r>
          </a:p>
          <a:p>
            <a:pPr algn="just"/>
            <a:endParaRPr lang="it-IT" sz="2400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63505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*Fonte: bilancio di esercizio al 31.12.2014</a:t>
            </a:r>
            <a:endParaRPr lang="it-IT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0113" y="4797425"/>
            <a:ext cx="615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000" i="1" dirty="0"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7504" y="1196751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Assetti societari colpiti dal provvedimento: </a:t>
            </a:r>
            <a:r>
              <a:rPr lang="it-IT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COGIP HOLDING S.r.l.</a:t>
            </a:r>
          </a:p>
          <a:p>
            <a:pPr algn="just"/>
            <a:endParaRPr lang="it-IT" sz="2400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844824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0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partecipazioni societarie, tre le altre, in: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IMMOBILIARE MONTE DEI COCCI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S.R.L.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 per oggetto sociale l’esercizio di attività immobiliare nel comune di Roma;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GARDENIA s.r.l.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per oggetto sociale l’esercizio di attività immobiliare nel comune 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Catania;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CITTÀ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NUOVA S.R.L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per oggetto sociale l’esercizio di attività immobiliare nel comune di Catania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G.E.F.I. S.P.A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per oggetto sociale l’esercizio di attività immobiliare nel comune 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Catania;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MARIBLEA SERVICE S.R.L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per oggetto sociale l’erogazione di servizi portuali e di servizi collegati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 nautica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diporto, nell’ambito del Porto Turistico di Marina di Ragusa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504" y="63505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*Fonte: bilancio di esercizio al 31.12.2014</a:t>
            </a:r>
            <a:endParaRPr lang="it-IT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0113" y="4797425"/>
            <a:ext cx="615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000" i="1" dirty="0"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</a:t>
            </a:r>
            <a:r>
              <a:rPr lang="it-IT" altLang="it-IT" sz="2400" b="1" i="1" dirty="0" smtClean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1916832"/>
            <a:ext cx="76328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 a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68.000.000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ripartito tra i coniugi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BOSCO LO GIUDICE Concetto Albino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(98%) e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PONZINI Sofia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(per le rimanenti);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complessivo della società è di 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70.000.000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*;  </a:t>
            </a:r>
          </a:p>
          <a:p>
            <a:pPr lvl="0" algn="just"/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esercita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attività di direzione e coordinamento nei confronti della </a:t>
            </a:r>
            <a:r>
              <a:rPr lang="it-IT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Tecnis</a:t>
            </a:r>
            <a:r>
              <a:rPr lang="it-IT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it-IT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delle sue controllate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mediante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strategiche, formulazione di politiche generali di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gruppo, controllo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attività, indicazioni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operative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modalità gestionali,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reperimento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mezzi finanziari,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politiche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bilancio,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scelta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fornitori e dei contraenti in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generale.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504" y="1196751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Assetti societari colpiti dal provvedimento: </a:t>
            </a:r>
            <a:r>
              <a:rPr lang="it-IT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ARTEMIS S.p.A.</a:t>
            </a:r>
            <a:endParaRPr lang="it-IT" sz="2400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7504" y="63505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*Fonte: bilancio di esercizio al 31.12.2014</a:t>
            </a:r>
            <a:endParaRPr lang="it-IT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0113" y="4797425"/>
            <a:ext cx="615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000" i="1" dirty="0"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6858000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it-IT" altLang="it-IT" sz="2400" b="1" i="1" dirty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RAGGRUPPAMENTO OPERATIVO </a:t>
            </a:r>
            <a:r>
              <a:rPr lang="it-IT" altLang="it-IT" sz="2400" b="1" i="1" dirty="0" smtClean="0">
                <a:solidFill>
                  <a:srgbClr val="000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SPECIALE</a:t>
            </a:r>
            <a:endParaRPr lang="en-GB" altLang="it-IT" sz="2400" b="1" i="1" dirty="0">
              <a:solidFill>
                <a:srgbClr val="00007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32652" y="1988840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provvedimento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trae fondamento dagli esiti delle seguenti 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attività d’indagine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nostra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supportate da </a:t>
            </a:r>
            <a:r>
              <a:rPr lang="it-I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dichiarazioni di collaboratori di giustizia e da quelle degli stessi 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imprenditori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ARCANGELO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gli assetti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imprenditoriali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erano 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messi a posto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</a:t>
            </a:r>
            <a:r>
              <a:rPr lang="it-I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nostra 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dagli </a:t>
            </a:r>
            <a:r>
              <a:rPr lang="it-I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 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’90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che il referente mafioso era il 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gruppo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Picanello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it-IT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IBLIS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nell’anno 2007, l’assetto societario ha avuto rapporti con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SANTAPAOLA Angelo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uomo d’onore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reggente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della </a:t>
            </a:r>
            <a:r>
              <a:rPr lang="it-I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famiglia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catanese di </a:t>
            </a:r>
            <a:r>
              <a:rPr lang="it-I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nostra</a:t>
            </a:r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metà del 2004 al 26 settembre del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2007, data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suo omicidio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AIELLO Vincenzo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già 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rappresentante provinciale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nostra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catanese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suo fratello 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Alfio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Attraverso il simulato acquisto di un terreno, ha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corrisposto una ingente somma di denaro è stata ricondotta alla </a:t>
            </a:r>
            <a:r>
              <a:rPr lang="it-IT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 a posto per i lavori della metropolitana di Palermo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52227" y="1190462"/>
            <a:ext cx="777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Riscontri investigativi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1389</Words>
  <Application>Microsoft Office PowerPoint</Application>
  <PresentationFormat>Presentazione su schermo (4:3)</PresentationFormat>
  <Paragraphs>125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Carmine Tordiglione</dc:creator>
  <cp:lastModifiedBy>Antonio Parillo</cp:lastModifiedBy>
  <cp:revision>48</cp:revision>
  <dcterms:created xsi:type="dcterms:W3CDTF">2016-02-20T10:52:16Z</dcterms:created>
  <dcterms:modified xsi:type="dcterms:W3CDTF">2016-02-22T07:20:15Z</dcterms:modified>
</cp:coreProperties>
</file>