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0" r:id="rId4"/>
    <p:sldId id="258" r:id="rId5"/>
    <p:sldId id="259" r:id="rId6"/>
    <p:sldId id="276" r:id="rId7"/>
    <p:sldId id="260" r:id="rId8"/>
    <p:sldId id="271" r:id="rId9"/>
    <p:sldId id="272" r:id="rId10"/>
    <p:sldId id="273" r:id="rId11"/>
    <p:sldId id="274" r:id="rId12"/>
    <p:sldId id="275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6" r:id="rId21"/>
    <p:sldId id="287" r:id="rId22"/>
    <p:sldId id="288" r:id="rId23"/>
    <p:sldId id="289" r:id="rId24"/>
    <p:sldId id="291" r:id="rId25"/>
    <p:sldId id="290" r:id="rId26"/>
    <p:sldId id="292" r:id="rId27"/>
    <p:sldId id="285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0" autoAdjust="0"/>
    <p:restoredTop sz="94660"/>
  </p:normalViewPr>
  <p:slideViewPr>
    <p:cSldViewPr>
      <p:cViewPr varScale="1">
        <p:scale>
          <a:sx n="69" d="100"/>
          <a:sy n="69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33EFE-96D1-453D-BE00-797F28B90D01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1F373-D378-4E10-80E9-D4DB599408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061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F373-D378-4E10-80E9-D4DB599408E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F373-D378-4E10-80E9-D4DB599408E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811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F373-D378-4E10-80E9-D4DB599408ED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8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78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04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6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66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57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097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81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58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555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391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077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CE628-7C64-462A-8C3B-4E6769AECF06}" type="datetimeFigureOut">
              <a:rPr lang="it-IT" smtClean="0"/>
              <a:t>07/03/2017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32B5A-42F4-4E40-826A-8FD11ACAE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30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2.pn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1.pn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2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28601" y="1257623"/>
            <a:ext cx="7704857" cy="720080"/>
          </a:xfrm>
        </p:spPr>
        <p:txBody>
          <a:bodyPr>
            <a:noAutofit/>
          </a:bodyPr>
          <a:lstStyle/>
          <a:p>
            <a:r>
              <a:rPr lang="it-IT" i="1" dirty="0" smtClean="0">
                <a:latin typeface="Copperplate Gothic Bold" pitchFamily="34" charset="0"/>
              </a:rPr>
              <a:t>Indagine </a:t>
            </a:r>
            <a:endParaRPr lang="it-IT" i="1" dirty="0">
              <a:latin typeface="Copperplate Gothic Bold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pic>
        <p:nvPicPr>
          <p:cNvPr id="1026" name="Picture 2" descr="alta tensio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3198" r="3985" b="7894"/>
          <a:stretch/>
        </p:blipFill>
        <p:spPr bwMode="auto">
          <a:xfrm>
            <a:off x="3013787" y="2055777"/>
            <a:ext cx="3178629" cy="46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6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 del Sole a Canicattì</a:t>
            </a:r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14" name="Gruppo 13"/>
          <p:cNvGrpSpPr/>
          <p:nvPr/>
        </p:nvGrpSpPr>
        <p:grpSpPr>
          <a:xfrm>
            <a:off x="608921" y="2035908"/>
            <a:ext cx="7926156" cy="4436999"/>
            <a:chOff x="608921" y="2035908"/>
            <a:chExt cx="7926156" cy="4436999"/>
          </a:xfrm>
        </p:grpSpPr>
        <p:pic>
          <p:nvPicPr>
            <p:cNvPr id="2049" name="Immagine 294" descr="DSC094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21" y="2035908"/>
              <a:ext cx="7926156" cy="4436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e 29"/>
            <p:cNvSpPr/>
            <p:nvPr/>
          </p:nvSpPr>
          <p:spPr>
            <a:xfrm>
              <a:off x="5059271" y="4365104"/>
              <a:ext cx="914400" cy="914400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cxnSp>
          <p:nvCxnSpPr>
            <p:cNvPr id="31" name="Connettore 2 30"/>
            <p:cNvCxnSpPr/>
            <p:nvPr/>
          </p:nvCxnSpPr>
          <p:spPr>
            <a:xfrm flipH="1">
              <a:off x="5764121" y="3417253"/>
              <a:ext cx="419100" cy="95250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Casella di testo 2"/>
            <p:cNvSpPr txBox="1">
              <a:spLocks noChangeArrowheads="1"/>
            </p:cNvSpPr>
            <p:nvPr/>
          </p:nvSpPr>
          <p:spPr bwMode="auto">
            <a:xfrm>
              <a:off x="3707905" y="3082290"/>
              <a:ext cx="4752528" cy="3349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Foro con tubo in corrispondenza dell</a:t>
              </a:r>
              <a:r>
                <a:rPr kumimoji="0" lang="it-IT" altLang="it-IT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Times New Roman" pitchFamily="18" charset="0"/>
                </a:rPr>
                <a:t>’</a:t>
              </a:r>
              <a:r>
                <a:rPr kumimoji="0" lang="it-IT" altLang="it-IT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interruttore</a:t>
              </a:r>
              <a:endParaRPr kumimoji="0" lang="it-IT" alt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2048" name="Gruppo 2047"/>
          <p:cNvGrpSpPr/>
          <p:nvPr/>
        </p:nvGrpSpPr>
        <p:grpSpPr>
          <a:xfrm>
            <a:off x="892175" y="2139186"/>
            <a:ext cx="5657605" cy="4451835"/>
            <a:chOff x="892175" y="2139186"/>
            <a:chExt cx="5657605" cy="4451835"/>
          </a:xfrm>
        </p:grpSpPr>
        <p:pic>
          <p:nvPicPr>
            <p:cNvPr id="2056" name="Immagine 295" descr="DSC094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02" t="29828" r="28017" b="19125"/>
            <a:stretch>
              <a:fillRect/>
            </a:stretch>
          </p:blipFill>
          <p:spPr bwMode="auto">
            <a:xfrm>
              <a:off x="2594215" y="2139186"/>
              <a:ext cx="3955565" cy="4451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e 31"/>
            <p:cNvSpPr/>
            <p:nvPr/>
          </p:nvSpPr>
          <p:spPr>
            <a:xfrm>
              <a:off x="4320131" y="4369753"/>
              <a:ext cx="1478280" cy="1478280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cxnSp>
          <p:nvCxnSpPr>
            <p:cNvPr id="33" name="Connettore 2 32"/>
            <p:cNvCxnSpPr/>
            <p:nvPr/>
          </p:nvCxnSpPr>
          <p:spPr>
            <a:xfrm>
              <a:off x="4271020" y="3343275"/>
              <a:ext cx="605780" cy="102647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 di testo 2"/>
            <p:cNvSpPr txBox="1">
              <a:spLocks noChangeArrowheads="1"/>
            </p:cNvSpPr>
            <p:nvPr/>
          </p:nvSpPr>
          <p:spPr bwMode="auto">
            <a:xfrm>
              <a:off x="892175" y="3001963"/>
              <a:ext cx="4624296" cy="3349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Foro con tubo in corrispondenza dell</a:t>
              </a:r>
              <a:r>
                <a:rPr kumimoji="0" lang="it-IT" altLang="it-IT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Times New Roman" pitchFamily="18" charset="0"/>
                </a:rPr>
                <a:t>’</a:t>
              </a:r>
              <a:r>
                <a:rPr kumimoji="0" lang="it-IT" altLang="it-IT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interruttore </a:t>
              </a:r>
              <a:endParaRPr kumimoji="0" lang="it-IT" alt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52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 del Sole a Canicattì</a:t>
            </a:r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22" name="Gruppo 21"/>
          <p:cNvGrpSpPr/>
          <p:nvPr/>
        </p:nvGrpSpPr>
        <p:grpSpPr>
          <a:xfrm>
            <a:off x="1019175" y="2062776"/>
            <a:ext cx="6069796" cy="4661577"/>
            <a:chOff x="1019175" y="2062776"/>
            <a:chExt cx="6069796" cy="4661577"/>
          </a:xfrm>
        </p:grpSpPr>
        <p:pic>
          <p:nvPicPr>
            <p:cNvPr id="3073" name="Immagine 296" descr="DSC0941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02" b="23580"/>
            <a:stretch/>
          </p:blipFill>
          <p:spPr bwMode="auto">
            <a:xfrm>
              <a:off x="2015659" y="2062776"/>
              <a:ext cx="5073312" cy="4661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e 24"/>
            <p:cNvSpPr/>
            <p:nvPr/>
          </p:nvSpPr>
          <p:spPr>
            <a:xfrm>
              <a:off x="4267200" y="2708920"/>
              <a:ext cx="914400" cy="914400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cxnSp>
          <p:nvCxnSpPr>
            <p:cNvPr id="26" name="Connettore 2 25"/>
            <p:cNvCxnSpPr>
              <a:endCxn id="25" idx="2"/>
            </p:cNvCxnSpPr>
            <p:nvPr/>
          </p:nvCxnSpPr>
          <p:spPr>
            <a:xfrm>
              <a:off x="3940175" y="2614769"/>
              <a:ext cx="327025" cy="551351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 di testo 2"/>
            <p:cNvSpPr txBox="1">
              <a:spLocks noChangeArrowheads="1"/>
            </p:cNvSpPr>
            <p:nvPr/>
          </p:nvSpPr>
          <p:spPr bwMode="auto">
            <a:xfrm>
              <a:off x="1019175" y="2270125"/>
              <a:ext cx="4060825" cy="3349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Foro con tubo in corrispondenza dell</a:t>
              </a:r>
              <a:r>
                <a:rPr kumimoji="0" lang="it-IT" altLang="it-IT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Times New Roman" pitchFamily="18" charset="0"/>
                </a:rPr>
                <a:t>’</a:t>
              </a:r>
              <a:r>
                <a:rPr kumimoji="0" lang="it-IT" altLang="it-IT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interruttore</a:t>
              </a:r>
              <a:endPara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e 27"/>
            <p:cNvSpPr/>
            <p:nvPr/>
          </p:nvSpPr>
          <p:spPr>
            <a:xfrm>
              <a:off x="4503420" y="4561542"/>
              <a:ext cx="678180" cy="678180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cxnSp>
          <p:nvCxnSpPr>
            <p:cNvPr id="29" name="Connettore 2 28"/>
            <p:cNvCxnSpPr/>
            <p:nvPr/>
          </p:nvCxnSpPr>
          <p:spPr>
            <a:xfrm flipH="1" flipV="1">
              <a:off x="5080000" y="5157192"/>
              <a:ext cx="779780" cy="57912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2236787" y="5747198"/>
              <a:ext cx="4060825" cy="3349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Fessura sulla cornice della nicchia del contatore</a:t>
              </a:r>
              <a:endParaRPr kumimoji="0" lang="it-IT" alt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3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 del Sole a Canicattì</a:t>
            </a:r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/>
          <a:srcRect t="16014" r="25321" b="7155"/>
          <a:stretch/>
        </p:blipFill>
        <p:spPr bwMode="auto">
          <a:xfrm>
            <a:off x="539497" y="2060848"/>
            <a:ext cx="8065001" cy="4666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7" name="Gruppo 36"/>
          <p:cNvGrpSpPr/>
          <p:nvPr/>
        </p:nvGrpSpPr>
        <p:grpSpPr>
          <a:xfrm>
            <a:off x="1060450" y="2088685"/>
            <a:ext cx="6628757" cy="4550240"/>
            <a:chOff x="1060450" y="2088685"/>
            <a:chExt cx="6628757" cy="4550240"/>
          </a:xfrm>
        </p:grpSpPr>
        <p:pic>
          <p:nvPicPr>
            <p:cNvPr id="4097" name="Immagine 2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3" t="24641" r="37872" b="7155"/>
            <a:stretch>
              <a:fillRect/>
            </a:stretch>
          </p:blipFill>
          <p:spPr bwMode="auto">
            <a:xfrm>
              <a:off x="2705193" y="2156248"/>
              <a:ext cx="3033844" cy="44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e 26"/>
            <p:cNvSpPr/>
            <p:nvPr/>
          </p:nvSpPr>
          <p:spPr>
            <a:xfrm>
              <a:off x="4050571" y="2088685"/>
              <a:ext cx="746125" cy="748030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cxnSp>
          <p:nvCxnSpPr>
            <p:cNvPr id="30" name="Connettore 2 29"/>
            <p:cNvCxnSpPr/>
            <p:nvPr/>
          </p:nvCxnSpPr>
          <p:spPr>
            <a:xfrm flipV="1">
              <a:off x="3389149" y="2462700"/>
              <a:ext cx="684530" cy="56769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Casella di testo 2"/>
            <p:cNvSpPr txBox="1">
              <a:spLocks noChangeArrowheads="1"/>
            </p:cNvSpPr>
            <p:nvPr/>
          </p:nvSpPr>
          <p:spPr bwMode="auto">
            <a:xfrm>
              <a:off x="1060450" y="2576513"/>
              <a:ext cx="2312988" cy="809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Foro con tubo in plastica in corrispondenza dell</a:t>
              </a:r>
              <a:r>
                <a:rPr kumimoji="0" lang="it-IT" altLang="it-IT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Times New Roman" pitchFamily="18" charset="0"/>
                </a:rPr>
                <a:t>’</a:t>
              </a:r>
              <a:r>
                <a:rPr kumimoji="0" lang="it-IT" altLang="it-IT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interruttore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Ovale 30"/>
            <p:cNvSpPr/>
            <p:nvPr/>
          </p:nvSpPr>
          <p:spPr>
            <a:xfrm>
              <a:off x="4084861" y="4700270"/>
              <a:ext cx="677545" cy="678180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cxnSp>
          <p:nvCxnSpPr>
            <p:cNvPr id="32" name="Connettore 2 31"/>
            <p:cNvCxnSpPr/>
            <p:nvPr/>
          </p:nvCxnSpPr>
          <p:spPr>
            <a:xfrm flipV="1">
              <a:off x="4222115" y="5373262"/>
              <a:ext cx="149132" cy="930701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1905000" y="6303963"/>
              <a:ext cx="3886200" cy="3349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Fessura sulla cornice della nicchia del contatore</a:t>
              </a:r>
              <a:endParaRPr kumimoji="0" lang="it-IT" alt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Ovale 32"/>
            <p:cNvSpPr/>
            <p:nvPr/>
          </p:nvSpPr>
          <p:spPr>
            <a:xfrm>
              <a:off x="3966752" y="2797810"/>
              <a:ext cx="913765" cy="1942039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cxnSp>
          <p:nvCxnSpPr>
            <p:cNvPr id="34" name="Connettore 2 33"/>
            <p:cNvCxnSpPr/>
            <p:nvPr/>
          </p:nvCxnSpPr>
          <p:spPr>
            <a:xfrm flipH="1" flipV="1">
              <a:off x="4938077" y="4005064"/>
              <a:ext cx="1392238" cy="44755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296970" y="4106437"/>
              <a:ext cx="1392237" cy="12668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Cavo elettrico non presente durante il controllo del 28 luglio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78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L’allaccio diretto di Anna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5" name="Immagine 34" descr="20160315_1332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b="21919"/>
          <a:stretch/>
        </p:blipFill>
        <p:spPr bwMode="auto">
          <a:xfrm>
            <a:off x="2440438" y="1932793"/>
            <a:ext cx="4263123" cy="468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magine 35" descr="20160315_1333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1" b="18013"/>
          <a:stretch/>
        </p:blipFill>
        <p:spPr bwMode="auto">
          <a:xfrm>
            <a:off x="2175270" y="1864213"/>
            <a:ext cx="4793456" cy="482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Immagine 6" descr="20160315_1332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4" t="13480" r="18362" b="27728"/>
          <a:stretch>
            <a:fillRect/>
          </a:stretch>
        </p:blipFill>
        <p:spPr bwMode="auto">
          <a:xfrm>
            <a:off x="1907704" y="1821412"/>
            <a:ext cx="2295525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Immagin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8" t="16730" r="31006" b="6508"/>
          <a:stretch>
            <a:fillRect/>
          </a:stretch>
        </p:blipFill>
        <p:spPr bwMode="auto">
          <a:xfrm>
            <a:off x="4499992" y="2224614"/>
            <a:ext cx="338137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0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"Trattoria dei Templi"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Immagine 25" descr="\\AG4021509S003\Aliquota\NOTIZIE DI REATO\2014\1045 CNR Denuncia sporta da Bonsignore Gregorio\Annotazione di P.G. Trattorai dei templi 29.07.2015\Foto Contatore Trattoria dei Temèpli 29.07.2015\IMG_53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0408" y="2527550"/>
            <a:ext cx="4761377" cy="357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magine 26" descr="\\AG4021509S003\Aliquota\NOTIZIE DI REATO\2014\1045 CNR Denuncia sporta da Bonsignore Gregorio\Annotazione di P.G. Trattorai dei templi 29.07.2015\Foto Contatore Trattoria dei Temèpli 29.07.2015\IMG_531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7"/>
          <a:stretch/>
        </p:blipFill>
        <p:spPr bwMode="auto">
          <a:xfrm>
            <a:off x="4139952" y="1936117"/>
            <a:ext cx="4752528" cy="2621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magine 27" descr="\\AG4021509S003\Aliquota\NOTIZIE DI REATO\2014\1045 CNR Denuncia sporta da Bonsignore Gregorio\Annotazione di P.G. Trattorai dei templi 29.07.2015\Foto Contatore Trattoria dei Temèpli 29.07.2015\IMG_53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5" y="2259890"/>
            <a:ext cx="5474970" cy="410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magine 28" descr="IMG_664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45" y="2070926"/>
            <a:ext cx="5502910" cy="413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magine 29" descr="20151201_1151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233" y="1832483"/>
            <a:ext cx="3770334" cy="5025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13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584984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"Il magnete di De Leo"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2048" name="Gruppo 2047"/>
          <p:cNvGrpSpPr>
            <a:grpSpLocks noChangeAspect="1"/>
          </p:cNvGrpSpPr>
          <p:nvPr/>
        </p:nvGrpSpPr>
        <p:grpSpPr>
          <a:xfrm>
            <a:off x="886763" y="1923602"/>
            <a:ext cx="7370473" cy="4781882"/>
            <a:chOff x="1819275" y="3029510"/>
            <a:chExt cx="5505450" cy="3571875"/>
          </a:xfrm>
        </p:grpSpPr>
        <p:pic>
          <p:nvPicPr>
            <p:cNvPr id="2070" name="Immagine 29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275" y="3029510"/>
              <a:ext cx="5505450" cy="3571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uppo 47"/>
            <p:cNvGrpSpPr/>
            <p:nvPr/>
          </p:nvGrpSpPr>
          <p:grpSpPr>
            <a:xfrm>
              <a:off x="2260383" y="3342953"/>
              <a:ext cx="4826000" cy="3183255"/>
              <a:chOff x="0" y="0"/>
              <a:chExt cx="8171180" cy="5413586"/>
            </a:xfrm>
          </p:grpSpPr>
          <p:sp>
            <p:nvSpPr>
              <p:cNvPr id="49" name="Ovale 48"/>
              <p:cNvSpPr/>
              <p:nvPr/>
            </p:nvSpPr>
            <p:spPr>
              <a:xfrm>
                <a:off x="4385733" y="1617133"/>
                <a:ext cx="1356360" cy="82296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50" name="Ovale 49"/>
              <p:cNvSpPr/>
              <p:nvPr/>
            </p:nvSpPr>
            <p:spPr>
              <a:xfrm>
                <a:off x="1921933" y="4021666"/>
                <a:ext cx="541020" cy="45720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51" name="Ovale 50"/>
              <p:cNvSpPr/>
              <p:nvPr/>
            </p:nvSpPr>
            <p:spPr>
              <a:xfrm>
                <a:off x="3191933" y="2794000"/>
                <a:ext cx="1089660" cy="82296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52" name="Ovale 51"/>
              <p:cNvSpPr/>
              <p:nvPr/>
            </p:nvSpPr>
            <p:spPr>
              <a:xfrm rot="19316600">
                <a:off x="2921000" y="4064000"/>
                <a:ext cx="2349010" cy="82296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53" name="Ovale 52"/>
              <p:cNvSpPr/>
              <p:nvPr/>
            </p:nvSpPr>
            <p:spPr>
              <a:xfrm>
                <a:off x="2743200" y="4097866"/>
                <a:ext cx="541020" cy="45720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54" name="Casella di testo 2"/>
              <p:cNvSpPr txBox="1">
                <a:spLocks noChangeArrowheads="1"/>
              </p:cNvSpPr>
              <p:nvPr/>
            </p:nvSpPr>
            <p:spPr bwMode="auto">
              <a:xfrm>
                <a:off x="4699000" y="1066800"/>
                <a:ext cx="419100" cy="426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it-IT" sz="1400" b="1">
                    <a:effectLst/>
                    <a:latin typeface="Times New Roman"/>
                    <a:ea typeface="Calibri"/>
                    <a:cs typeface="Times New Roman"/>
                  </a:rPr>
                  <a:t>1</a:t>
                </a:r>
                <a:endParaRPr lang="it-IT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55" name="Casella di testo 2"/>
              <p:cNvSpPr txBox="1">
                <a:spLocks noChangeArrowheads="1"/>
              </p:cNvSpPr>
              <p:nvPr/>
            </p:nvSpPr>
            <p:spPr bwMode="auto">
              <a:xfrm>
                <a:off x="1972733" y="3530600"/>
                <a:ext cx="419100" cy="426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it-IT" sz="1400" b="1">
                    <a:effectLst/>
                    <a:latin typeface="Times New Roman"/>
                    <a:ea typeface="Calibri"/>
                    <a:cs typeface="Times New Roman"/>
                  </a:rPr>
                  <a:t>2</a:t>
                </a:r>
                <a:endParaRPr lang="it-IT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56" name="Casella di testo 2"/>
              <p:cNvSpPr txBox="1">
                <a:spLocks noChangeArrowheads="1"/>
              </p:cNvSpPr>
              <p:nvPr/>
            </p:nvSpPr>
            <p:spPr bwMode="auto">
              <a:xfrm>
                <a:off x="4622800" y="4334933"/>
                <a:ext cx="419100" cy="426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it-IT" sz="1400" b="1">
                    <a:effectLst/>
                    <a:latin typeface="Times New Roman"/>
                    <a:ea typeface="Calibri"/>
                    <a:cs typeface="Times New Roman"/>
                  </a:rPr>
                  <a:t>3</a:t>
                </a:r>
                <a:endParaRPr lang="it-IT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57" name="Casella di testo 2"/>
              <p:cNvSpPr txBox="1">
                <a:spLocks noChangeArrowheads="1"/>
              </p:cNvSpPr>
              <p:nvPr/>
            </p:nvSpPr>
            <p:spPr bwMode="auto">
              <a:xfrm>
                <a:off x="3513667" y="2235200"/>
                <a:ext cx="419100" cy="426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it-IT" sz="1400" b="1">
                    <a:effectLst/>
                    <a:latin typeface="Times New Roman"/>
                    <a:ea typeface="Calibri"/>
                    <a:cs typeface="Times New Roman"/>
                  </a:rPr>
                  <a:t>4</a:t>
                </a:r>
                <a:endParaRPr lang="it-IT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58" name="Casella di testo 2"/>
              <p:cNvSpPr txBox="1">
                <a:spLocks noChangeArrowheads="1"/>
              </p:cNvSpPr>
              <p:nvPr/>
            </p:nvSpPr>
            <p:spPr bwMode="auto">
              <a:xfrm>
                <a:off x="2819400" y="3666066"/>
                <a:ext cx="419100" cy="426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it-IT" sz="1400" b="1">
                    <a:effectLst/>
                    <a:latin typeface="Times New Roman"/>
                    <a:ea typeface="Calibri"/>
                    <a:cs typeface="Times New Roman"/>
                  </a:rPr>
                  <a:t>5</a:t>
                </a:r>
                <a:endParaRPr lang="it-IT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59" name="Figura a mano libera 58"/>
              <p:cNvSpPr/>
              <p:nvPr/>
            </p:nvSpPr>
            <p:spPr>
              <a:xfrm>
                <a:off x="0" y="0"/>
                <a:ext cx="4266932" cy="4170801"/>
              </a:xfrm>
              <a:custGeom>
                <a:avLst/>
                <a:gdLst>
                  <a:gd name="connsiteX0" fmla="*/ 4266932 w 4266932"/>
                  <a:gd name="connsiteY0" fmla="*/ 2090541 h 4170801"/>
                  <a:gd name="connsiteX1" fmla="*/ 1683752 w 4266932"/>
                  <a:gd name="connsiteY1" fmla="*/ 162681 h 4170801"/>
                  <a:gd name="connsiteX2" fmla="*/ 624572 w 4266932"/>
                  <a:gd name="connsiteY2" fmla="*/ 223641 h 4170801"/>
                  <a:gd name="connsiteX3" fmla="*/ 22592 w 4266932"/>
                  <a:gd name="connsiteY3" fmla="*/ 1191381 h 4170801"/>
                  <a:gd name="connsiteX4" fmla="*/ 304532 w 4266932"/>
                  <a:gd name="connsiteY4" fmla="*/ 2044821 h 4170801"/>
                  <a:gd name="connsiteX5" fmla="*/ 1904732 w 4266932"/>
                  <a:gd name="connsiteY5" fmla="*/ 4170801 h 4170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66932" h="4170801">
                    <a:moveTo>
                      <a:pt x="4266932" y="2090541"/>
                    </a:moveTo>
                    <a:cubicBezTo>
                      <a:pt x="3278872" y="1282186"/>
                      <a:pt x="2290812" y="473831"/>
                      <a:pt x="1683752" y="162681"/>
                    </a:cubicBezTo>
                    <a:cubicBezTo>
                      <a:pt x="1076692" y="-148469"/>
                      <a:pt x="901432" y="52191"/>
                      <a:pt x="624572" y="223641"/>
                    </a:cubicBezTo>
                    <a:cubicBezTo>
                      <a:pt x="347712" y="395091"/>
                      <a:pt x="75932" y="887851"/>
                      <a:pt x="22592" y="1191381"/>
                    </a:cubicBezTo>
                    <a:cubicBezTo>
                      <a:pt x="-30748" y="1494911"/>
                      <a:pt x="-9158" y="1548251"/>
                      <a:pt x="304532" y="2044821"/>
                    </a:cubicBezTo>
                    <a:cubicBezTo>
                      <a:pt x="618222" y="2541391"/>
                      <a:pt x="1674862" y="3794881"/>
                      <a:pt x="1904732" y="4170801"/>
                    </a:cubicBezTo>
                  </a:path>
                </a:pathLst>
              </a:custGeom>
              <a:noFill/>
              <a:ln w="50800">
                <a:solidFill>
                  <a:schemeClr val="bg1"/>
                </a:solidFill>
                <a:prstDash val="dashDot"/>
                <a:headEnd type="oval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60" name="Casella di testo 2"/>
              <p:cNvSpPr txBox="1">
                <a:spLocks noChangeArrowheads="1"/>
              </p:cNvSpPr>
              <p:nvPr/>
            </p:nvSpPr>
            <p:spPr bwMode="auto">
              <a:xfrm>
                <a:off x="2328333" y="67733"/>
                <a:ext cx="419100" cy="426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it-IT" sz="1400" b="1">
                    <a:effectLst/>
                    <a:latin typeface="Times New Roman"/>
                    <a:ea typeface="Calibri"/>
                    <a:cs typeface="Times New Roman"/>
                  </a:rPr>
                  <a:t>6</a:t>
                </a:r>
                <a:endParaRPr lang="it-IT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1" name="Casella di testo 2"/>
              <p:cNvSpPr txBox="1">
                <a:spLocks noChangeArrowheads="1"/>
              </p:cNvSpPr>
              <p:nvPr/>
            </p:nvSpPr>
            <p:spPr bwMode="auto">
              <a:xfrm>
                <a:off x="5046133" y="4902200"/>
                <a:ext cx="419100" cy="426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it-IT" sz="1400" b="1">
                    <a:effectLst/>
                    <a:latin typeface="Times New Roman"/>
                    <a:ea typeface="Calibri"/>
                    <a:cs typeface="Times New Roman"/>
                  </a:rPr>
                  <a:t>7</a:t>
                </a:r>
                <a:endParaRPr lang="it-IT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62" name="Connettore 2 61"/>
              <p:cNvCxnSpPr/>
              <p:nvPr/>
            </p:nvCxnSpPr>
            <p:spPr>
              <a:xfrm>
                <a:off x="7509933" y="3886200"/>
                <a:ext cx="0" cy="1165860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Casella di testo 2"/>
              <p:cNvSpPr txBox="1">
                <a:spLocks noChangeArrowheads="1"/>
              </p:cNvSpPr>
              <p:nvPr/>
            </p:nvSpPr>
            <p:spPr bwMode="auto">
              <a:xfrm>
                <a:off x="6883400" y="4986866"/>
                <a:ext cx="1287780" cy="426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it-IT" sz="1200" b="1">
                    <a:effectLst/>
                    <a:latin typeface="Times New Roman"/>
                    <a:ea typeface="Calibri"/>
                    <a:cs typeface="Times New Roman"/>
                  </a:rPr>
                  <a:t>Nord</a:t>
                </a:r>
                <a:endParaRPr lang="it-IT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</p:grpSp>
      <p:cxnSp>
        <p:nvCxnSpPr>
          <p:cNvPr id="64" name="Connettore 2 63"/>
          <p:cNvCxnSpPr/>
          <p:nvPr/>
        </p:nvCxnSpPr>
        <p:spPr>
          <a:xfrm>
            <a:off x="4161790" y="3898900"/>
            <a:ext cx="759460" cy="173355"/>
          </a:xfrm>
          <a:prstGeom prst="straightConnector1">
            <a:avLst/>
          </a:prstGeom>
          <a:ln w="31750">
            <a:solidFill>
              <a:schemeClr val="bg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4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4" name="Rectangle 4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7" name="Rectangle 50"/>
          <p:cNvSpPr>
            <a:spLocks noChangeArrowheads="1"/>
          </p:cNvSpPr>
          <p:nvPr/>
        </p:nvSpPr>
        <p:spPr bwMode="auto">
          <a:xfrm>
            <a:off x="0" y="4029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"Il magnete di De Leo"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463217" y="2030413"/>
            <a:ext cx="7565056" cy="4616340"/>
            <a:chOff x="463217" y="2030413"/>
            <a:chExt cx="7565056" cy="4616340"/>
          </a:xfrm>
        </p:grpSpPr>
        <p:pic>
          <p:nvPicPr>
            <p:cNvPr id="2049" name="Immagine 2" descr="DSC084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722" y="2030413"/>
              <a:ext cx="6912551" cy="4616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Freccia in giù 30"/>
            <p:cNvSpPr/>
            <p:nvPr/>
          </p:nvSpPr>
          <p:spPr>
            <a:xfrm>
              <a:off x="6193155" y="3384550"/>
              <a:ext cx="372110" cy="8718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32" name="Freccia in giù 31"/>
            <p:cNvSpPr/>
            <p:nvPr/>
          </p:nvSpPr>
          <p:spPr>
            <a:xfrm>
              <a:off x="1153230" y="3225208"/>
              <a:ext cx="338455" cy="6546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2" name="Casella di testo 2"/>
            <p:cNvSpPr txBox="1">
              <a:spLocks noChangeArrowheads="1"/>
            </p:cNvSpPr>
            <p:nvPr/>
          </p:nvSpPr>
          <p:spPr bwMode="auto">
            <a:xfrm>
              <a:off x="5685472" y="3028950"/>
              <a:ext cx="1387475" cy="355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MAGNETE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463217" y="2851150"/>
              <a:ext cx="1760537" cy="355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CAPPELLINO</a:t>
              </a:r>
              <a:endParaRPr kumimoji="0" lang="it-IT" alt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35" name="Gruppo 34"/>
          <p:cNvGrpSpPr/>
          <p:nvPr/>
        </p:nvGrpSpPr>
        <p:grpSpPr>
          <a:xfrm>
            <a:off x="778091" y="2016406"/>
            <a:ext cx="7250182" cy="4630347"/>
            <a:chOff x="778091" y="2016406"/>
            <a:chExt cx="7250182" cy="4630347"/>
          </a:xfrm>
        </p:grpSpPr>
        <p:pic>
          <p:nvPicPr>
            <p:cNvPr id="2058" name="Immagine 3" descr="DSC0848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739" y="2016406"/>
              <a:ext cx="6951534" cy="4630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Freccia in giù 35"/>
            <p:cNvSpPr/>
            <p:nvPr/>
          </p:nvSpPr>
          <p:spPr>
            <a:xfrm>
              <a:off x="7588538" y="4256405"/>
              <a:ext cx="372110" cy="8718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22" name="Casella di testo 2"/>
            <p:cNvSpPr txBox="1">
              <a:spLocks noChangeArrowheads="1"/>
            </p:cNvSpPr>
            <p:nvPr/>
          </p:nvSpPr>
          <p:spPr bwMode="auto">
            <a:xfrm>
              <a:off x="6543675" y="3855856"/>
              <a:ext cx="1387475" cy="355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MAGNETE</a:t>
              </a:r>
              <a:endPara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ccia in giù 37"/>
            <p:cNvSpPr/>
            <p:nvPr/>
          </p:nvSpPr>
          <p:spPr>
            <a:xfrm>
              <a:off x="1271148" y="2631440"/>
              <a:ext cx="372110" cy="79502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778091" y="2275840"/>
              <a:ext cx="1760537" cy="355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CAPPELLINO</a:t>
              </a:r>
              <a:endParaRPr kumimoji="0" lang="it-IT" alt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Freccia curva 42"/>
            <p:cNvSpPr/>
            <p:nvPr/>
          </p:nvSpPr>
          <p:spPr>
            <a:xfrm rot="5400000" flipV="1">
              <a:off x="2405682" y="2557661"/>
              <a:ext cx="643255" cy="100711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2756218" y="2448719"/>
              <a:ext cx="1608137" cy="8048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OCCHIALI </a:t>
              </a:r>
              <a:endParaRPr kumimoji="0" lang="it-IT" altLang="it-IT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DA SOLE</a:t>
              </a:r>
              <a:endParaRPr kumimoji="0" lang="it-IT" altLang="it-IT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5" name="Immagine 44" descr="DSC084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2016406"/>
            <a:ext cx="6945923" cy="4630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"Il contatore Mulo"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4" name="Immagine 43" descr="E:\P.P.4811!14\P42 Prot. 1138 DPL a carico di SIRACUSA Salvatore Domenico per furto di energia elettrica\Foto\20151201_17200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8"/>
          <a:stretch/>
        </p:blipFill>
        <p:spPr bwMode="auto">
          <a:xfrm>
            <a:off x="1952092" y="1952721"/>
            <a:ext cx="5544616" cy="4644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Immagine 45" descr="E:\P.P.4811!14\P42 Prot. 1138 DPL a carico di SIRACUSA Salvatore Domenico per furto di energia elettrica\Foto\20151201_171822 - Copi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091" y="1976800"/>
            <a:ext cx="3479817" cy="463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Immagine 46" descr="E:\P.P.4811!14\P42 Prot. 1138 DPL a carico di SIRACUSA Salvatore Domenico per furto di energia elettrica\Foto\20151201_171822 - Copia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0" b="57884"/>
          <a:stretch/>
        </p:blipFill>
        <p:spPr bwMode="auto">
          <a:xfrm>
            <a:off x="410263" y="2394423"/>
            <a:ext cx="8323470" cy="3760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85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"Il contatore Mulo"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9" name="Immagine 28" descr="E:\P.P.4811!14\P42 Prot. 1138 DPL a carico di SIRACUSA Salvatore Domenico per furto di energia elettrica\Foto\20151201_1826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36" y="1932793"/>
            <a:ext cx="6050632" cy="452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magine 29" descr="E:\P.P.4811!14\P42 Prot. 1138 DPL a carico di SIRACUSA Salvatore Domenico per furto di energia elettrica\Foto\20151201_19225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36" y="1913815"/>
            <a:ext cx="6050632" cy="452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magine 30" descr="E:\P.P.4811!14\P42 Prot. 1138 DPL a carico di SIRACUSA Salvatore Domenico per furto di energia elettrica\Foto\20151201_19245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02" y="1908251"/>
            <a:ext cx="6058066" cy="4534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77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installazioni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098" name="Picture 2" descr="F:\P.P.4811!14\Informativa finale\Cap. 9 La panineria in via Volpe e la panineria Liotta\Cap. 9 - Allegati\File Foto\Foto OCP 24.12.2015\DSC09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4" y="2132856"/>
            <a:ext cx="7992888" cy="44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P.P.4811!14\Informativa finale\Cap. 9 La panineria in via Volpe e la panineria Liotta\Cap. 9 - Allegati\File Foto\Foto OCP 24.12.2015\DSC098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08" y="2129520"/>
            <a:ext cx="7998834" cy="448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P.P.4811!14\Informativa finale\Cap. 9 La panineria in via Volpe e la panineria Liotta\Cap. 9 - Allegati\File Foto\Foto OCP 24.12.2015\DSC098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08" y="2110543"/>
            <a:ext cx="7998834" cy="44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P.P.4811!14\Informativa finale\Cap. 9 La panineria in via Volpe e la panineria Liotta\Cap. 9 - Allegati\File Foto\Foto OCP 24.12.2015\DSC098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5" y="2101482"/>
            <a:ext cx="8014987" cy="449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P.P.4811!14\Informativa finale\Cap. 9 La panineria in via Volpe e la panineria Liotta\Cap. 9 - Allegati\File Foto\Foto OCP 24.12.2015\DSC098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08" y="2115533"/>
            <a:ext cx="7989933" cy="44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P.P.4811!14\Informativa finale\Cap. 9 La panineria in via Volpe e la panineria Liotta\Cap. 9 - Allegati\File Foto\Foto OCP 24.12.2015\DSC0981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4"/>
          <a:stretch/>
        </p:blipFill>
        <p:spPr bwMode="auto">
          <a:xfrm>
            <a:off x="2717653" y="1869458"/>
            <a:ext cx="3686590" cy="488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67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8031" y="989330"/>
            <a:ext cx="7772400" cy="1154559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Reparti procedenti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28601" y="2420888"/>
            <a:ext cx="773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728600" y="1915283"/>
            <a:ext cx="773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Nucleo Operativo e Radiomobile di Agrigento</a:t>
            </a:r>
          </a:p>
        </p:txBody>
      </p:sp>
      <p:sp>
        <p:nvSpPr>
          <p:cNvPr id="12" name="Titolo 7"/>
          <p:cNvSpPr txBox="1">
            <a:spLocks/>
          </p:cNvSpPr>
          <p:nvPr/>
        </p:nvSpPr>
        <p:spPr>
          <a:xfrm>
            <a:off x="708315" y="2551245"/>
            <a:ext cx="7772400" cy="595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Coordinamento 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44337" y="3192266"/>
            <a:ext cx="818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Procura della Repubblica di Agrigento </a:t>
            </a:r>
            <a:r>
              <a:rPr lang="it-IT" b="1" i="1" dirty="0" err="1" smtClean="0">
                <a:latin typeface="Times New Roman" pitchFamily="18" charset="0"/>
                <a:cs typeface="Times New Roman" pitchFamily="18" charset="0"/>
              </a:rPr>
              <a:t>Sost</a:t>
            </a: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b="1" i="1" dirty="0" err="1" smtClean="0">
                <a:latin typeface="Times New Roman" pitchFamily="18" charset="0"/>
                <a:cs typeface="Times New Roman" pitchFamily="18" charset="0"/>
              </a:rPr>
              <a:t>Proc</a:t>
            </a: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. Dott. Macaluso e Dott. Cinque </a:t>
            </a:r>
          </a:p>
        </p:txBody>
      </p:sp>
      <p:sp>
        <p:nvSpPr>
          <p:cNvPr id="14" name="Titolo 7"/>
          <p:cNvSpPr txBox="1">
            <a:spLocks/>
          </p:cNvSpPr>
          <p:nvPr/>
        </p:nvSpPr>
        <p:spPr>
          <a:xfrm>
            <a:off x="824053" y="3887445"/>
            <a:ext cx="7772400" cy="541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Periodo dell’indagine 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28601" y="4427830"/>
            <a:ext cx="773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Da ottobre 2014 a </a:t>
            </a: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Giugno</a:t>
            </a: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 2016</a:t>
            </a:r>
            <a:endParaRPr lang="it-IT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9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installazioni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103" name="Picture 7" descr="F:\P.P.4811!14\Informativa finale\Cap. 9 La panineria in via Volpe e la panineria Liotta\Cap. 9 - Allegati\File Foto\Foto OCP 24.12.2015\DSC098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4"/>
          <a:stretch/>
        </p:blipFill>
        <p:spPr bwMode="auto">
          <a:xfrm>
            <a:off x="1190210" y="1873485"/>
            <a:ext cx="3686590" cy="488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:\P.P.4811!14\Informativa finale\Cap. 9 La panineria in via Volpe e la panineria Liotta\Cap. 9 - Allegati\File Foto\Foto OCP 24.12.2015\DSC098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06" y="1873485"/>
            <a:ext cx="2738610" cy="488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P.P.4811!14\Informativa finale\Cap. 9 La panineria in via Volpe e la panineria Liotta\Cap. 9 - Allegati\File Foto\Foto OCP 24.12.2015\DSC098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5" y="2031893"/>
            <a:ext cx="8138864" cy="456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P.P.4811!14\Informativa finale\Cap. 9 La panineria in via Volpe e la panineria Liotta\Cap. 9 - Allegati\File Foto\Foto OCP 24.12.2015\DSC098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1" y="2031893"/>
            <a:ext cx="8138864" cy="456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P.P.4811!14\Informativa finale\Cap. 9 La panineria in via Volpe e la panineria Liotta\Cap. 9 - Allegati\File Foto\Foto OCP 24.12.2015\DSC098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1" y="2031893"/>
            <a:ext cx="8138864" cy="456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6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Contatti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1" name="Immagine 30" descr="E:\P.P.4811!14\Informativa finale\Cap. 16 La Mendola Giuseppe\Allegati\foto OCP del 20.03.2015 grotte\DSC0774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79" y="1903015"/>
            <a:ext cx="7127441" cy="475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magine 31" descr="E:\P.P.4811!14\Informativa finale\Cap. 16 La Mendola Giuseppe\Allegati\foto OCP del 20.03.2015 grotte\DSC0774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26" y="1885363"/>
            <a:ext cx="7153894" cy="47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magine 35" descr="E:\P.P.4811!14\Informativa finale\Cap. 16 La Mendola Giuseppe\Allegati\foto OCP del 20.03.2015 grotte\DSC0775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26" y="1885363"/>
            <a:ext cx="7153894" cy="477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57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Contatti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6146" name="Picture 2" descr="DSC076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18" y="1932793"/>
            <a:ext cx="7050360" cy="469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DSC076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18" y="1898682"/>
            <a:ext cx="7050360" cy="472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13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Contatti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5" name="Immagine 34" descr="C:\Users\Laura nuovo\AppData\Local\Microsoft\Windows\INetCache\Content.Word\DSC07655.jpg"/>
          <p:cNvPicPr>
            <a:picLocks noChangeAspect="1"/>
          </p:cNvPicPr>
          <p:nvPr/>
        </p:nvPicPr>
        <p:blipFill>
          <a:blip r:embed="rId4" cstate="print"/>
          <a:srcRect l="34315" t="39028" r="27208" b="18167"/>
          <a:stretch>
            <a:fillRect/>
          </a:stretch>
        </p:blipFill>
        <p:spPr bwMode="auto">
          <a:xfrm>
            <a:off x="1405251" y="1898682"/>
            <a:ext cx="6333494" cy="470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1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Contatti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170" name="Picture 2" descr="DSC076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28" y="1931540"/>
            <a:ext cx="6939743" cy="464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SC076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78" y="1932793"/>
            <a:ext cx="6938793" cy="461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DSC076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21" y="1925964"/>
            <a:ext cx="6925801" cy="461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 descr="C:\Users\Laura nuovo\AppData\Local\Microsoft\Windows\INetCache\Content.Word\DSC07626.jpg"/>
          <p:cNvPicPr>
            <a:picLocks noChangeAspect="1"/>
          </p:cNvPicPr>
          <p:nvPr/>
        </p:nvPicPr>
        <p:blipFill>
          <a:blip r:embed="rId8" cstate="print"/>
          <a:srcRect r="7224"/>
          <a:stretch>
            <a:fillRect/>
          </a:stretch>
        </p:blipFill>
        <p:spPr bwMode="auto">
          <a:xfrm>
            <a:off x="1339159" y="1998496"/>
            <a:ext cx="6423124" cy="461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DSC0762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0"/>
          <a:stretch>
            <a:fillRect/>
          </a:stretch>
        </p:blipFill>
        <p:spPr bwMode="auto">
          <a:xfrm>
            <a:off x="1339159" y="1998496"/>
            <a:ext cx="6423124" cy="463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7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"sorcio" finto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8194" name="Picture 2" descr="F:\P.P.4811!14\Informativa finale\Cap. 18 Modus Operandi\Cap. 18 - Allegati\File Foto\Soprallugo 15.05.15 cda Consolida\DSC078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91" y="2204864"/>
            <a:ext cx="2728356" cy="40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P.P.4811!14\Informativa finale\Cap. 18 Modus Operandi\Cap. 18 - Allegati\File Foto\Soprallugo 15.05.15 cda Consolida\DSC078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0091"/>
            <a:ext cx="5284137" cy="35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9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1" y="1378795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"sorcio" finto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48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57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96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20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0" y="957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Figura 8 Paragone tra gli impianti della Farruggio (Sinistra) e "Bar del Sole" (Destra). 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0668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9218" name="Picture 2" descr="F:\P.P.4811!14\Informativa finale\Cap. 18 Modus Operandi\Cap. 18 - Allegati\File Foto\Soprallugo 15.05.15 cda Consolida\DSC078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36" y="2073424"/>
            <a:ext cx="6397723" cy="426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P.P.4811!14\Informativa finale\Cap. 18 Modus Operandi\Cap. 18 - Allegati\File Foto\Soprallugo 15.05.15 cda Consolida\DSC07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36" y="2073424"/>
            <a:ext cx="6397723" cy="426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P.P.4811!14\Informativa finale\Cap. 18 Modus Operandi\Cap. 18 - Allegati\File Foto\Soprallugo 15.05.15 cda Consolida\DSC079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39" y="2073893"/>
            <a:ext cx="6397020" cy="42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P.P.4811!14\Informativa finale\Cap. 18 Modus Operandi\Cap. 18 - Allegati\File Foto\Soprallugo 15.05.15 cda Consolida\DSC079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41" y="2068413"/>
            <a:ext cx="6410318" cy="427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3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28601" y="1257623"/>
            <a:ext cx="7704857" cy="720080"/>
          </a:xfrm>
        </p:spPr>
        <p:txBody>
          <a:bodyPr>
            <a:noAutofit/>
          </a:bodyPr>
          <a:lstStyle/>
          <a:p>
            <a:r>
              <a:rPr lang="it-IT" i="1" dirty="0" smtClean="0">
                <a:latin typeface="Copperplate Gothic Bold" pitchFamily="34" charset="0"/>
              </a:rPr>
              <a:t>Indagine </a:t>
            </a:r>
            <a:endParaRPr lang="it-IT" i="1" dirty="0">
              <a:latin typeface="Copperplate Gothic Bold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pic>
        <p:nvPicPr>
          <p:cNvPr id="1026" name="Picture 2" descr="alta tensio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3198" r="3985" b="7894"/>
          <a:stretch/>
        </p:blipFill>
        <p:spPr bwMode="auto">
          <a:xfrm>
            <a:off x="3013787" y="2055777"/>
            <a:ext cx="3178629" cy="46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19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28601" y="2420888"/>
            <a:ext cx="773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Titolo 7"/>
          <p:cNvSpPr txBox="1">
            <a:spLocks/>
          </p:cNvSpPr>
          <p:nvPr/>
        </p:nvSpPr>
        <p:spPr>
          <a:xfrm>
            <a:off x="824053" y="1412776"/>
            <a:ext cx="7772400" cy="541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Reati contestati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824053" y="1988840"/>
            <a:ext cx="77318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Art 624- 625 Furto Aggravato di energia elettrica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Art 319, 319 quater, 320, Corruzione per un atto contrario ai doveri d’ufficio, Corruzione di incaricato di pubblico servizio, induzione indebita a dare o promettere utilità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Art. 321 Pene per il corruttore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Art. 328 Rifiuto d’atti d’ufficio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Art. 314 Peculato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Art. 640 Truffa aggravata in quanto commessa con abuso dei poteri inerenti il pubblico servizio o con abuso di autorità o relazioni d’ufficio.</a:t>
            </a:r>
          </a:p>
        </p:txBody>
      </p:sp>
      <p:sp>
        <p:nvSpPr>
          <p:cNvPr id="18" name="Titolo 7"/>
          <p:cNvSpPr txBox="1">
            <a:spLocks/>
          </p:cNvSpPr>
          <p:nvPr/>
        </p:nvSpPr>
        <p:spPr>
          <a:xfrm>
            <a:off x="708316" y="5157192"/>
            <a:ext cx="7772400" cy="541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23 Capi d’imputazione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8031" y="1253165"/>
            <a:ext cx="7772400" cy="591659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Inizio indagine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28601" y="2420888"/>
            <a:ext cx="773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Titolo 7"/>
          <p:cNvSpPr txBox="1">
            <a:spLocks/>
          </p:cNvSpPr>
          <p:nvPr/>
        </p:nvSpPr>
        <p:spPr>
          <a:xfrm>
            <a:off x="526534" y="2996952"/>
            <a:ext cx="8148067" cy="152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01/10/2014</a:t>
            </a:r>
          </a:p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La tentata estorsione a Gregorio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Bonsignore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8031" y="989330"/>
            <a:ext cx="7772400" cy="1154559"/>
          </a:xfrm>
        </p:spPr>
        <p:txBody>
          <a:bodyPr>
            <a:normAutofit/>
          </a:bodyPr>
          <a:lstStyle/>
          <a:p>
            <a:r>
              <a:rPr lang="it-IT" sz="3000" dirty="0" smtClean="0">
                <a:latin typeface="Times New Roman" pitchFamily="18" charset="0"/>
                <a:cs typeface="Times New Roman" pitchFamily="18" charset="0"/>
              </a:rPr>
              <a:t>Il pagamento a rate del "Sorcio"</a:t>
            </a:r>
            <a:endParaRPr lang="it-IT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28601" y="2420888"/>
            <a:ext cx="773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050" name="Picture 2" descr="F:\P.P.4811!14\Informativa finale\Cap. 4 Robe di Kappa CORALLO Srl\Cap. 4 - Allegati\File Foto\Foto OCP del 11.04.2015\DSC078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5" y="1941105"/>
            <a:ext cx="6899622" cy="459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809831xb\Desktop\Note stampa e Briefing\Briefing Alta Tensione\Foto OCP del 11.04.2015\DSC078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77" y="1938220"/>
            <a:ext cx="6903949" cy="460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809831xb\Desktop\Note stampa e Briefing\Briefing Alta Tensione\Foto OCP del 11.04.2015\DSC078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5" y="1941106"/>
            <a:ext cx="6899621" cy="45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809831xb\Desktop\Note stampa e Briefing\Briefing Alta Tensione\Foto OCP del 11.04.2015\DSC078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5" y="1939416"/>
            <a:ext cx="6899621" cy="45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809831xb\Desktop\Note stampa e Briefing\Briefing Alta Tensione\Foto OCP del 11.04.2015\DSC078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" y="1923281"/>
            <a:ext cx="6923827" cy="46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809831xb\Desktop\Note stampa e Briefing\Briefing Alta Tensione\Foto OCP del 11.04.2015\DSC078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" y="1920206"/>
            <a:ext cx="6923827" cy="46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809831xb\Desktop\Note stampa e Briefing\Briefing Alta Tensione\Foto OCP del 11.04.2015\DSC078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66" y="1928284"/>
            <a:ext cx="6926260" cy="461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809831xb\Desktop\Note stampa e Briefing\Briefing Alta Tensione\Foto OCP del 11.04.2015\DSC0783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9" y="1902087"/>
            <a:ext cx="6934577" cy="462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809831xb\Desktop\Note stampa e Briefing\Briefing Alta Tensione\Foto OCP del 11.04.2015\DSC0784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50" y="1922739"/>
            <a:ext cx="6934578" cy="462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809831xb\Desktop\Note stampa e Briefing\Briefing Alta Tensione\Foto OCP del 11.04.2015\DSC0784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67" y="1921751"/>
            <a:ext cx="6936060" cy="46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809831xb\Desktop\Note stampa e Briefing\Briefing Alta Tensione\Foto OCP del 11.04.2015\DSC0784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4" y="1924475"/>
            <a:ext cx="6938163" cy="462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809831xb\Desktop\Note stampa e Briefing\Briefing Alta Tensione\Foto OCP del 11.04.2015\DSC0784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5" y="1932927"/>
            <a:ext cx="6938161" cy="462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809831xb\Desktop\Note stampa e Briefing\Briefing Alta Tensione\Foto OCP del 11.04.2015\DSC0784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5" y="1913723"/>
            <a:ext cx="6938163" cy="462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809831xb\Desktop\Note stampa e Briefing\Briefing Alta Tensione\Foto OCP del 11.04.2015\DSC0784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9" y="1926865"/>
            <a:ext cx="6934579" cy="462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809831xb\Desktop\Note stampa e Briefing\Briefing Alta Tensione\Foto OCP del 11.04.2015\DSC0784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50" y="1935316"/>
            <a:ext cx="6934576" cy="462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809831xb\Desktop\Note stampa e Briefing\Briefing Alta Tensione\Foto OCP del 11.04.2015\DSC078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30" y="1941106"/>
            <a:ext cx="6925891" cy="461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809831xb\Desktop\Note stampa e Briefing\Briefing Alta Tensione\Foto OCP del 11.04.2015\DSC0784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39" y="1902087"/>
            <a:ext cx="6984425" cy="46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809831xb\Desktop\Note stampa e Briefing\Briefing Alta Tensione\Foto OCP del 11.04.2015\DSC07852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1" y="1926664"/>
            <a:ext cx="6934880" cy="46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809831xb\Desktop\Note stampa e Briefing\Briefing Alta Tensione\Foto OCP del 11.04.2015\DSC07853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38" y="1893637"/>
            <a:ext cx="6984425" cy="46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809831xb\Desktop\Note stampa e Briefing\Briefing Alta Tensione\Foto OCP del 11.04.2015\DSC07854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98" y="1889183"/>
            <a:ext cx="6957230" cy="463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809831xb\Desktop\Note stampa e Briefing\Briefing Alta Tensione\Foto OCP del 11.04.2015\DSC07857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98" y="1884057"/>
            <a:ext cx="6982666" cy="465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809831xb\Desktop\Note stampa e Briefing\Briefing Alta Tensione\Foto OCP del 11.04.2015\DSC0785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1" y="1889085"/>
            <a:ext cx="6975023" cy="464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809831xb\Desktop\Note stampa e Briefing\Briefing Alta Tensione\Foto OCP del 11.04.2015\DSC07862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8" y="1890256"/>
            <a:ext cx="6989495" cy="46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809831xb\Desktop\Note stampa e Briefing\Briefing Alta Tensione\Foto OCP del 11.04.2015\DSC07869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8" y="1898707"/>
            <a:ext cx="6989495" cy="46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809831xb\Desktop\Note stampa e Briefing\Briefing Alta Tensione\Foto OCP del 11.04.2015\DSC07869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8" y="1907212"/>
            <a:ext cx="6964059" cy="46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5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5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5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80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15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85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000"/>
                            </p:stCondLst>
                            <p:childTnLst>
                              <p:par>
                                <p:cTn id="8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50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9000"/>
                            </p:stCondLst>
                            <p:childTnLst>
                              <p:par>
                                <p:cTn id="9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8031" y="989330"/>
            <a:ext cx="7772400" cy="1154559"/>
          </a:xfrm>
        </p:spPr>
        <p:txBody>
          <a:bodyPr>
            <a:normAutofit/>
          </a:bodyPr>
          <a:lstStyle/>
          <a:p>
            <a:r>
              <a:rPr lang="it-IT" sz="3000" dirty="0" smtClean="0">
                <a:latin typeface="Times New Roman" pitchFamily="18" charset="0"/>
                <a:cs typeface="Times New Roman" pitchFamily="18" charset="0"/>
              </a:rPr>
              <a:t>L’allaccio a </a:t>
            </a:r>
            <a:r>
              <a:rPr lang="it-IT" sz="30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it-IT" sz="3000" dirty="0" smtClean="0">
                <a:latin typeface="Times New Roman" pitchFamily="18" charset="0"/>
                <a:cs typeface="Times New Roman" pitchFamily="18" charset="0"/>
              </a:rPr>
              <a:t>Robe di Kappa"</a:t>
            </a:r>
            <a:endParaRPr lang="it-IT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28601" y="2420888"/>
            <a:ext cx="773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2" name="Immagine 31" descr="\\AG4021509S003\Aliquota\NOTIZIE DI REATO\2014\1045 CNR Denuncia sporta da Bonsignore Gregorio\Informativa finale\Cap. D Robe di Kappa CORALLO Srl\Foto denuncia Contino\904953911 pf 292 1.12.15\20151201_101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88" y="1988840"/>
            <a:ext cx="3399340" cy="4533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magine 32" descr="\\AG4021509S003\Aliquota\NOTIZIE DI REATO\2014\1045 CNR Denuncia sporta da Bonsignore Gregorio\Informativa finale\Cap. D Robe di Kappa CORALLO Srl\Foto denuncia Contino\904953911 pf 292 1.12.15\20151201_1015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88" y="2008110"/>
            <a:ext cx="3399144" cy="4533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magine 33" descr="\\AG4021509S003\Aliquota\NOTIZIE DI REATO\2014\1045 CNR Denuncia sporta da Bonsignore Gregorio\Informativa finale\Cap. D Robe di Kappa CORALLO Srl\Foto denuncia Contino\904953911 pf 292 1.12.15\20151201_10290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3" b="11747"/>
          <a:stretch/>
        </p:blipFill>
        <p:spPr bwMode="auto">
          <a:xfrm>
            <a:off x="380766" y="1779043"/>
            <a:ext cx="3772462" cy="487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magine 34" descr="\\AG4021509S003\Aliquota\NOTIZIE DI REATO\2014\1045 CNR Denuncia sporta da Bonsignore Gregorio\Informativa finale\Cap. D Robe di Kappa CORALLO Srl\Foto denuncia Contino\904953911 pf 292 1.12.15\20151201_10361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64" y="1789861"/>
            <a:ext cx="3653468" cy="4872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1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pic>
        <p:nvPicPr>
          <p:cNvPr id="2049" name="Immagine 4" descr="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0" r="10403" b="29568"/>
          <a:stretch>
            <a:fillRect/>
          </a:stretch>
        </p:blipFill>
        <p:spPr bwMode="auto">
          <a:xfrm>
            <a:off x="1548978" y="1988840"/>
            <a:ext cx="6046043" cy="473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2 13"/>
          <p:cNvCxnSpPr/>
          <p:nvPr/>
        </p:nvCxnSpPr>
        <p:spPr>
          <a:xfrm flipV="1">
            <a:off x="3506666" y="4509120"/>
            <a:ext cx="594360" cy="504056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4283968" y="3330575"/>
            <a:ext cx="929640" cy="3048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13608" y="3044598"/>
            <a:ext cx="1874837" cy="274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GIOVANNI TRUPIANO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57203" y="5013176"/>
            <a:ext cx="2049463" cy="274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DOMENICO LA PORTA</a:t>
            </a: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2" y="1363582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 del Sole a Canicattì</a:t>
            </a:r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2" y="1363582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 del Sole a Canicattì</a:t>
            </a:r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 descr="\\AG4021509S003\Aliquota\NOTIZIE DI REATO\2014\1045 CNR Denuncia sporta da Bonsignore Gregorio\Informativa finale\4 Bar del Sole Canicattì\foto interruttore bar del Sole di Canicattì\DSC0934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3" t="-1" r="16975" b="1732"/>
          <a:stretch/>
        </p:blipFill>
        <p:spPr bwMode="auto">
          <a:xfrm>
            <a:off x="435428" y="2687604"/>
            <a:ext cx="4136571" cy="3735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magine 14" descr="\\AG4021509S003\Aliquota\NOTIZIE DI REATO\2014\1045 CNR Denuncia sporta da Bonsignore Gregorio\Informativa finale\4 Bar del Sole Canicattì\foto interruttore bar del Sole di Canicattì\DSC0934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r="20074"/>
          <a:stretch/>
        </p:blipFill>
        <p:spPr bwMode="auto">
          <a:xfrm>
            <a:off x="4615557" y="2687604"/>
            <a:ext cx="4059044" cy="3735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643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" y="1"/>
            <a:ext cx="9144000" cy="125316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it-IT" sz="800" b="1" i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Comando Provinciale Carabinieri</a:t>
            </a:r>
          </a:p>
          <a:p>
            <a:r>
              <a:rPr lang="it-IT" sz="2400" b="1" i="1" dirty="0" smtClean="0">
                <a:solidFill>
                  <a:srgbClr val="FF0000"/>
                </a:solidFill>
                <a:latin typeface="Copperplate Gothic Bold" pitchFamily="34" charset="0"/>
              </a:rPr>
              <a:t>Agrigento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77"/>
            <a:ext cx="1457203" cy="11014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6" y="21491"/>
            <a:ext cx="716370" cy="1231675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78092" y="1363582"/>
            <a:ext cx="7587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 del Sole a Canicattì</a:t>
            </a:r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 descr="\\AG4021509S003\Aliquota\NOTIZIE DI REATO\2014\1045 CNR Denuncia sporta da Bonsignore Gregorio\Informativa finale\4 Bar del Sole Canicattì\Foto OCP 23.11.15\DSC094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8" y="1934119"/>
            <a:ext cx="8014557" cy="449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\\AG4021509S003\Aliquota\NOTIZIE DI REATO\2014\1045 CNR Denuncia sporta da Bonsignore Gregorio\Informativa finale\4 Bar del Sole Canicattì\Foto OCP 23.11.15\DSC0941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9" y="1934119"/>
            <a:ext cx="8014557" cy="44908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3108484" y="1941890"/>
            <a:ext cx="5868717" cy="4567788"/>
            <a:chOff x="2971613" y="1913656"/>
            <a:chExt cx="5868717" cy="4567788"/>
          </a:xfrm>
        </p:grpSpPr>
        <p:pic>
          <p:nvPicPr>
            <p:cNvPr id="22" name="Immagine 293" descr="DSC094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44" t="10892" r="28433" b="13367"/>
            <a:stretch>
              <a:fillRect/>
            </a:stretch>
          </p:blipFill>
          <p:spPr bwMode="auto">
            <a:xfrm>
              <a:off x="2971613" y="1920679"/>
              <a:ext cx="2941694" cy="4560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e 22"/>
            <p:cNvSpPr/>
            <p:nvPr/>
          </p:nvSpPr>
          <p:spPr>
            <a:xfrm>
              <a:off x="4267200" y="2668772"/>
              <a:ext cx="914400" cy="914400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cxnSp>
          <p:nvCxnSpPr>
            <p:cNvPr id="24" name="Connettore 2 23"/>
            <p:cNvCxnSpPr>
              <a:endCxn id="23" idx="7"/>
            </p:cNvCxnSpPr>
            <p:nvPr/>
          </p:nvCxnSpPr>
          <p:spPr>
            <a:xfrm flipH="1">
              <a:off x="5047689" y="2261277"/>
              <a:ext cx="553011" cy="54140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 di testo 2"/>
            <p:cNvSpPr txBox="1">
              <a:spLocks noChangeArrowheads="1"/>
            </p:cNvSpPr>
            <p:nvPr/>
          </p:nvSpPr>
          <p:spPr bwMode="auto">
            <a:xfrm>
              <a:off x="4839830" y="1913656"/>
              <a:ext cx="4000500" cy="3349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Fessura sulla cornice della nicchia del contatore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553040" y="1946759"/>
            <a:ext cx="8481911" cy="3504364"/>
            <a:chOff x="263769" y="1766125"/>
            <a:chExt cx="8481911" cy="3504364"/>
          </a:xfrm>
        </p:grpSpPr>
        <p:pic>
          <p:nvPicPr>
            <p:cNvPr id="26" name="Immagine 293" descr="DSC0941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44" t="23316" r="28433" b="54595"/>
            <a:stretch/>
          </p:blipFill>
          <p:spPr bwMode="auto">
            <a:xfrm>
              <a:off x="263769" y="1766125"/>
              <a:ext cx="7750230" cy="3504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e 26"/>
            <p:cNvSpPr/>
            <p:nvPr/>
          </p:nvSpPr>
          <p:spPr>
            <a:xfrm>
              <a:off x="4691404" y="2494412"/>
              <a:ext cx="914400" cy="914400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cxnSp>
          <p:nvCxnSpPr>
            <p:cNvPr id="28" name="Connettore 2 27"/>
            <p:cNvCxnSpPr>
              <a:endCxn id="27" idx="7"/>
            </p:cNvCxnSpPr>
            <p:nvPr/>
          </p:nvCxnSpPr>
          <p:spPr>
            <a:xfrm flipH="1">
              <a:off x="5471893" y="2086917"/>
              <a:ext cx="553011" cy="54140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 di testo 2"/>
            <p:cNvSpPr txBox="1">
              <a:spLocks noChangeArrowheads="1"/>
            </p:cNvSpPr>
            <p:nvPr/>
          </p:nvSpPr>
          <p:spPr bwMode="auto">
            <a:xfrm>
              <a:off x="4745180" y="1773914"/>
              <a:ext cx="4000500" cy="3349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Fessura sulla cornice della nicchia del contatore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7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</TotalTime>
  <Words>719</Words>
  <Application>Microsoft Office PowerPoint</Application>
  <PresentationFormat>Presentazione su schermo (4:3)</PresentationFormat>
  <Paragraphs>192</Paragraphs>
  <Slides>27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Indagine </vt:lpstr>
      <vt:lpstr>Reparti procedenti</vt:lpstr>
      <vt:lpstr>Presentazione standard di PowerPoint</vt:lpstr>
      <vt:lpstr>Inizio indagine</vt:lpstr>
      <vt:lpstr>Il pagamento a rate del "Sorcio"</vt:lpstr>
      <vt:lpstr>L’allaccio a "Robe di Kappa"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Indagine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Indagine ₺UP &amp; Down₺</dc:title>
  <dc:creator>utente</dc:creator>
  <cp:lastModifiedBy>Administrator</cp:lastModifiedBy>
  <cp:revision>50</cp:revision>
  <dcterms:created xsi:type="dcterms:W3CDTF">2016-12-26T15:33:07Z</dcterms:created>
  <dcterms:modified xsi:type="dcterms:W3CDTF">2017-03-07T10:12:34Z</dcterms:modified>
</cp:coreProperties>
</file>